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75" r:id="rId4"/>
    <p:sldId id="259" r:id="rId5"/>
    <p:sldId id="260" r:id="rId6"/>
    <p:sldId id="261" r:id="rId7"/>
    <p:sldId id="276" r:id="rId8"/>
    <p:sldId id="277" r:id="rId9"/>
    <p:sldId id="262" r:id="rId10"/>
    <p:sldId id="278" r:id="rId11"/>
    <p:sldId id="279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4" r:id="rId2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481586A-D633-4A8E-A36A-0CC0B3A08724}">
          <p14:sldIdLst>
            <p14:sldId id="256"/>
            <p14:sldId id="257"/>
            <p14:sldId id="275"/>
            <p14:sldId id="259"/>
            <p14:sldId id="260"/>
            <p14:sldId id="261"/>
            <p14:sldId id="276"/>
            <p14:sldId id="277"/>
            <p14:sldId id="262"/>
            <p14:sldId id="278"/>
            <p14:sldId id="27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4876" userDrawn="1">
          <p15:clr>
            <a:srgbClr val="A4A3A4"/>
          </p15:clr>
        </p15:guide>
        <p15:guide id="3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541"/>
    <a:srgbClr val="E5F3E7"/>
    <a:srgbClr val="D4ECD8"/>
    <a:srgbClr val="BFE3C5"/>
    <a:srgbClr val="E5D3A5"/>
    <a:srgbClr val="92522E"/>
    <a:srgbClr val="C00000"/>
    <a:srgbClr val="0067B4"/>
    <a:srgbClr val="FDC2A5"/>
    <a:srgbClr val="9E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108"/>
      </p:cViewPr>
      <p:guideLst>
        <p:guide orient="horz" pos="255"/>
        <p:guide pos="4876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82838"/>
            <a:ext cx="77724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5" name="Picture 9" descr="ares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7100" y="6162675"/>
            <a:ext cx="17335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688975"/>
            <a:ext cx="7772400" cy="1660525"/>
          </a:xfrm>
        </p:spPr>
        <p:txBody>
          <a:bodyPr/>
          <a:lstStyle>
            <a:lvl1pPr>
              <a:defRPr sz="4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b="0" i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8ADBACA-F150-4F86-BE7A-F0A4EB4B95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034AA-B98D-4160-B000-66AB2755EC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6075" y="115888"/>
            <a:ext cx="2124075" cy="60499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9825" cy="60499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9B818E-94B7-4AD0-9959-02D5C0BFA1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850" y="115888"/>
            <a:ext cx="8496300" cy="6492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23850" y="1052513"/>
            <a:ext cx="4171950" cy="5113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171950" cy="5113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12AE57-F5F6-4B92-BBE2-B03F1B0427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850" y="115888"/>
            <a:ext cx="8496300" cy="6492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23850" y="1052513"/>
            <a:ext cx="8496300" cy="5113337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A8D8DE-87B7-4DFF-A19F-5B03D7F803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C0F922-6757-447B-A4FA-BD5EB43482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C8A1C8-1701-4103-A737-BBA48CEEB5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417195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17195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59DABB-9863-48C1-8742-85D893B592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51D5B1-1AF2-47DD-BBE9-A9F5D2009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94574C-8DDE-455F-8372-4796B30E51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1D69539-F556-49A5-986F-962EE4D3EC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74B6D4-CAB9-4D3A-AE6F-39592A49E83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5A6DA3-EF43-4B9F-A1C1-5FA1FDDFEF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63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Headline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13"/>
            <a:ext cx="84963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First level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323850" y="836613"/>
            <a:ext cx="8496300" cy="714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95288" y="6237288"/>
            <a:ext cx="83534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245225"/>
            <a:ext cx="2809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1" i="1" smtClean="0">
                <a:solidFill>
                  <a:srgbClr val="0066CC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Advanced Reliable Systems (ARES) Lab.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F4581419-FF47-4745-8CD6-22653B164E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 b="1">
          <a:solidFill>
            <a:srgbClr val="008000"/>
          </a:solidFill>
          <a:latin typeface="Verdana" pitchFamily="34" charset="0"/>
          <a:ea typeface="新細明體" pitchFamily="18" charset="-12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j-lt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j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j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j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torage.googleapis.com/openimages/web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vdfoundation/open-images-dataset/issues/8" TargetMode="External"/><Relationship Id="rId2" Type="http://schemas.openxmlformats.org/officeDocument/2006/relationships/hyperlink" Target="https://github.com/Spiritator/machine-learning-dataset-too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iritator/machine-learning-dataset-too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images/dataset" TargetMode="External"/><Relationship Id="rId2" Type="http://schemas.openxmlformats.org/officeDocument/2006/relationships/hyperlink" Target="https://storage.googleapis.com/openimages/web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openimages/dataset/blob/master/dict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dk/docs/initializing" TargetMode="External"/><Relationship Id="rId2" Type="http://schemas.openxmlformats.org/officeDocument/2006/relationships/hyperlink" Target="https://cloud.google.com/sdk/downloads?authuser=2&amp;hl=zh-t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app.ncu.edu.tw/GoogleApps/" TargetMode="External"/><Relationship Id="rId2" Type="http://schemas.openxmlformats.org/officeDocument/2006/relationships/hyperlink" Target="https://ephrain.net/gcp-%E4%BD%BF%E7%94%A8-gcloud-%E9%80%A3%E7%B7%9A%E5%88%B0-google-cloud-platform-%E4%B8%8A%E7%9A%84-v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vdfoundation.org/datasets/open-images-dataset/signup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dirty="0" smtClean="0">
                <a:latin typeface="+mj-lt"/>
              </a:rPr>
              <a:t>Open Image Dataset Tutorial </a:t>
            </a:r>
            <a:endParaRPr lang="en-US" altLang="zh-TW" sz="4400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53054" y="2565400"/>
            <a:ext cx="7010400" cy="3814763"/>
          </a:xfrm>
        </p:spPr>
        <p:txBody>
          <a:bodyPr/>
          <a:lstStyle/>
          <a:p>
            <a:endParaRPr lang="en-US" altLang="zh-TW" sz="2800" dirty="0" smtClean="0"/>
          </a:p>
          <a:p>
            <a:pPr algn="ctr"/>
            <a:endParaRPr lang="en-US" altLang="zh-TW" sz="28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/>
          </a:p>
          <a:p>
            <a:pPr algn="ctr"/>
            <a:r>
              <a:rPr lang="en-US" altLang="zh-TW" sz="2400" b="1" dirty="0" smtClean="0">
                <a:solidFill>
                  <a:srgbClr val="0070C0"/>
                </a:solidFill>
              </a:rPr>
              <a:t>Advisor </a:t>
            </a:r>
            <a:r>
              <a:rPr lang="en-US" altLang="zh-TW" sz="2400" b="1" dirty="0">
                <a:solidFill>
                  <a:srgbClr val="0070C0"/>
                </a:solidFill>
              </a:rPr>
              <a:t>: </a:t>
            </a:r>
            <a:r>
              <a:rPr lang="en-US" altLang="zh-TW" sz="2400" b="1" dirty="0" err="1">
                <a:solidFill>
                  <a:srgbClr val="0070C0"/>
                </a:solidFill>
              </a:rPr>
              <a:t>Jin</a:t>
            </a:r>
            <a:r>
              <a:rPr lang="en-US" altLang="zh-TW" sz="2400" b="1" dirty="0">
                <a:solidFill>
                  <a:srgbClr val="0070C0"/>
                </a:solidFill>
              </a:rPr>
              <a:t>-Fu </a:t>
            </a:r>
            <a:r>
              <a:rPr lang="en-US" altLang="zh-TW" sz="2400" b="1" dirty="0" smtClean="0">
                <a:solidFill>
                  <a:srgbClr val="0070C0"/>
                </a:solidFill>
              </a:rPr>
              <a:t>Li</a:t>
            </a:r>
            <a:endParaRPr lang="en-US" altLang="zh-TW" sz="2400" b="1" dirty="0">
              <a:solidFill>
                <a:srgbClr val="0070C0"/>
              </a:solidFill>
            </a:endParaRPr>
          </a:p>
          <a:p>
            <a:pPr algn="ctr"/>
            <a:r>
              <a:rPr lang="en-US" altLang="zh-TW" sz="2400" b="1" dirty="0" smtClean="0">
                <a:solidFill>
                  <a:srgbClr val="0070C0"/>
                </a:solidFill>
              </a:rPr>
              <a:t>Speaker: </a:t>
            </a:r>
            <a:r>
              <a:rPr lang="en-US" altLang="zh-TW" sz="2400" b="1" smtClean="0">
                <a:solidFill>
                  <a:srgbClr val="0070C0"/>
                </a:solidFill>
              </a:rPr>
              <a:t>Yung-Yu Tsai</a:t>
            </a:r>
            <a:endParaRPr lang="en-US" altLang="zh-TW" sz="2400" b="1" dirty="0" smtClean="0">
              <a:solidFill>
                <a:srgbClr val="0070C0"/>
              </a:solidFill>
            </a:endParaRPr>
          </a:p>
          <a:p>
            <a:pPr algn="ctr"/>
            <a:endParaRPr lang="en-US" altLang="zh-TW" sz="2400" b="1" dirty="0">
              <a:solidFill>
                <a:srgbClr val="0070C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ADBACA-F150-4F86-BE7A-F0A4EB4B9566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86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How to download dataset – </a:t>
            </a:r>
            <a:r>
              <a:rPr lang="en-US" altLang="zh-TW" sz="3200" dirty="0" smtClean="0"/>
              <a:t>Download 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Download bounding box annotations:</a:t>
            </a:r>
          </a:p>
          <a:p>
            <a:pPr lvl="1"/>
            <a:r>
              <a:rPr lang="en-US" altLang="zh-TW" sz="1800" dirty="0">
                <a:hlinkClick r:id="rId2"/>
              </a:rPr>
              <a:t>https://</a:t>
            </a:r>
            <a:r>
              <a:rPr lang="en-US" altLang="zh-TW" sz="1800" dirty="0" smtClean="0">
                <a:hlinkClick r:id="rId2"/>
              </a:rPr>
              <a:t>storage.googleapis.com/openimages/web/download.html</a:t>
            </a:r>
            <a:endParaRPr lang="en-US" altLang="zh-TW" sz="1800" dirty="0" smtClean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marL="471487" lvl="1" indent="0">
              <a:buNone/>
            </a:pPr>
            <a:endParaRPr lang="en-US" altLang="zh-TW" sz="2000" dirty="0" smtClean="0"/>
          </a:p>
          <a:p>
            <a:pPr lvl="1"/>
            <a:r>
              <a:rPr lang="en-US" altLang="zh-TW" sz="2000" dirty="0" smtClean="0"/>
              <a:t>Annotation is in csv file format. The bounding box information is descripted in the file.</a:t>
            </a:r>
          </a:p>
          <a:p>
            <a:pPr lvl="1"/>
            <a:endParaRPr lang="en-US" altLang="zh-TW" sz="20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25" y="1767268"/>
            <a:ext cx="5004608" cy="22608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65" y="4601560"/>
            <a:ext cx="6163455" cy="17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How to download dataset – </a:t>
            </a:r>
            <a:r>
              <a:rPr lang="en-US" altLang="zh-TW" sz="3200" dirty="0" smtClean="0"/>
              <a:t>Download (3/3)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Download images:</a:t>
            </a:r>
          </a:p>
          <a:p>
            <a:pPr lvl="1"/>
            <a:r>
              <a:rPr lang="en-US" altLang="zh-TW" sz="1600" dirty="0" smtClean="0"/>
              <a:t>Execute download script in Google Cloud SDK Shell.</a:t>
            </a:r>
          </a:p>
          <a:p>
            <a:pPr lvl="1"/>
            <a:endParaRPr lang="en-US" altLang="zh-TW" sz="1600" dirty="0" smtClean="0"/>
          </a:p>
          <a:p>
            <a:pPr lvl="1"/>
            <a:endParaRPr lang="en-US" altLang="zh-TW" sz="1600" dirty="0"/>
          </a:p>
          <a:p>
            <a:pPr marL="471487" lvl="1" indent="0">
              <a:buNone/>
            </a:pPr>
            <a:endParaRPr lang="en-US" altLang="zh-TW" sz="1600" dirty="0"/>
          </a:p>
          <a:p>
            <a:pPr lvl="1"/>
            <a:endParaRPr lang="en-US" altLang="zh-TW" sz="1600" dirty="0" smtClean="0"/>
          </a:p>
          <a:p>
            <a:pPr lvl="1"/>
            <a:r>
              <a:rPr lang="en-US" altLang="zh-TW" sz="1600" dirty="0" smtClean="0"/>
              <a:t>Use Linux </a:t>
            </a:r>
            <a:r>
              <a:rPr lang="en-US" altLang="zh-TW" sz="1600" dirty="0"/>
              <a:t>like command line API to </a:t>
            </a:r>
            <a:r>
              <a:rPr lang="en-US" altLang="zh-TW" sz="1600" dirty="0" smtClean="0"/>
              <a:t>copy images from CVDF’s cloud to your computer.</a:t>
            </a:r>
            <a:endParaRPr lang="en-US" altLang="zh-TW" sz="16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/>
          </a:p>
          <a:p>
            <a:pPr lvl="1"/>
            <a:r>
              <a:rPr lang="en-US" altLang="zh-TW" sz="1600" dirty="0" smtClean="0"/>
              <a:t>Codes at: </a:t>
            </a:r>
            <a:r>
              <a:rPr lang="en-US" altLang="zh-TW" sz="1600" dirty="0" smtClean="0">
                <a:hlinkClick r:id="rId2"/>
              </a:rPr>
              <a:t>https</a:t>
            </a:r>
            <a:r>
              <a:rPr lang="en-US" altLang="zh-TW" sz="1600" dirty="0">
                <a:hlinkClick r:id="rId2"/>
              </a:rPr>
              <a:t>://</a:t>
            </a:r>
            <a:r>
              <a:rPr lang="en-US" altLang="zh-TW" sz="1600" dirty="0" smtClean="0">
                <a:hlinkClick r:id="rId2"/>
              </a:rPr>
              <a:t>github.com/Spiritator/machine-learning-dataset-tool</a:t>
            </a:r>
            <a:endParaRPr lang="en-US" altLang="zh-TW" sz="1600" dirty="0" smtClean="0"/>
          </a:p>
          <a:p>
            <a:pPr lvl="1"/>
            <a:r>
              <a:rPr lang="en-US" altLang="zh-TW" sz="1600" dirty="0" smtClean="0"/>
              <a:t>Reference</a:t>
            </a:r>
            <a:r>
              <a:rPr lang="en-US" altLang="zh-TW" sz="1600" dirty="0"/>
              <a:t>: </a:t>
            </a:r>
            <a:r>
              <a:rPr lang="en-US" altLang="zh-TW" sz="1600" dirty="0">
                <a:hlinkClick r:id="rId3"/>
              </a:rPr>
              <a:t>https://</a:t>
            </a:r>
            <a:r>
              <a:rPr lang="en-US" altLang="zh-TW" sz="1600" dirty="0" smtClean="0">
                <a:hlinkClick r:id="rId3"/>
              </a:rPr>
              <a:t>github.com/cvdfoundation/open-images-dataset/issues/8</a:t>
            </a:r>
            <a:endParaRPr lang="en-US" altLang="zh-TW" sz="1600" dirty="0" smtClean="0"/>
          </a:p>
          <a:p>
            <a:pPr marL="471487" lvl="1" indent="0">
              <a:buNone/>
            </a:pPr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937119" y="3217121"/>
            <a:ext cx="7284168" cy="23704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5" t="18431" r="24502" b="13054"/>
          <a:stretch/>
        </p:blipFill>
        <p:spPr>
          <a:xfrm>
            <a:off x="6254445" y="1243088"/>
            <a:ext cx="756458" cy="10051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44" t="2893"/>
          <a:stretch/>
        </p:blipFill>
        <p:spPr>
          <a:xfrm>
            <a:off x="939337" y="1745673"/>
            <a:ext cx="5018777" cy="11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Two classes (sunflower , person) of good variety images downloaded from open image dataset.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Class : sunflower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1595  images</a:t>
            </a:r>
          </a:p>
          <a:p>
            <a:r>
              <a:rPr lang="en-US" altLang="zh-TW" sz="2400" dirty="0" smtClean="0"/>
              <a:t>  6870  bounding boxes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Class :  person</a:t>
            </a:r>
          </a:p>
          <a:p>
            <a:r>
              <a:rPr lang="en-US" altLang="zh-TW" sz="2400" dirty="0" smtClean="0"/>
              <a:t>  5530  images</a:t>
            </a:r>
          </a:p>
          <a:p>
            <a:r>
              <a:rPr lang="en-US" altLang="zh-TW" sz="2400" dirty="0" smtClean="0"/>
              <a:t>23379  bounding boxes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091" y="1815399"/>
            <a:ext cx="4900398" cy="21563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91" y="4051156"/>
            <a:ext cx="4945369" cy="21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You may encounter bounding box annotation format issue.</a:t>
            </a:r>
          </a:p>
          <a:p>
            <a:pPr lvl="1"/>
            <a:r>
              <a:rPr lang="en-US" altLang="zh-TW" sz="2000" dirty="0" smtClean="0"/>
              <a:t>Here are some of my conversion  example.</a:t>
            </a:r>
          </a:p>
          <a:p>
            <a:pPr lvl="1"/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github.com/Spiritator/machine-learning-dataset-tool</a:t>
            </a:r>
            <a:endParaRPr lang="en-US" altLang="zh-TW" sz="20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Takes around 3 hours to train Full-YOLO network on server.</a:t>
            </a:r>
          </a:p>
          <a:p>
            <a:r>
              <a:rPr lang="en-US" altLang="zh-TW" sz="2400" dirty="0"/>
              <a:t>Takes around </a:t>
            </a:r>
            <a:r>
              <a:rPr lang="en-US" altLang="zh-TW" sz="2400" dirty="0" smtClean="0"/>
              <a:t>2.5 </a:t>
            </a:r>
            <a:r>
              <a:rPr lang="en-US" altLang="zh-TW" sz="2400" dirty="0"/>
              <a:t>hours to train </a:t>
            </a:r>
            <a:r>
              <a:rPr lang="en-US" altLang="zh-TW" sz="2400" dirty="0" smtClean="0"/>
              <a:t>Tiny-YOLO </a:t>
            </a:r>
            <a:r>
              <a:rPr lang="en-US" altLang="zh-TW" sz="2400" dirty="0"/>
              <a:t>network on server.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511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3" y="1043721"/>
            <a:ext cx="7677503" cy="511333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5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9" y="1052513"/>
            <a:ext cx="7666262" cy="5113337"/>
          </a:xfrm>
        </p:spPr>
      </p:pic>
    </p:spTree>
    <p:extLst>
      <p:ext uri="{BB962C8B-B14F-4D97-AF65-F5344CB8AC3E}">
        <p14:creationId xmlns:p14="http://schemas.microsoft.com/office/powerpoint/2010/main" val="353071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09" y="1052513"/>
            <a:ext cx="6358381" cy="5113337"/>
          </a:xfrm>
        </p:spPr>
      </p:pic>
    </p:spTree>
    <p:extLst>
      <p:ext uri="{BB962C8B-B14F-4D97-AF65-F5344CB8AC3E}">
        <p14:creationId xmlns:p14="http://schemas.microsoft.com/office/powerpoint/2010/main" val="176302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2" y="1052513"/>
            <a:ext cx="5098356" cy="5113337"/>
          </a:xfrm>
        </p:spPr>
      </p:pic>
    </p:spTree>
    <p:extLst>
      <p:ext uri="{BB962C8B-B14F-4D97-AF65-F5344CB8AC3E}">
        <p14:creationId xmlns:p14="http://schemas.microsoft.com/office/powerpoint/2010/main" val="28852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99" y="1052513"/>
            <a:ext cx="3835002" cy="5113337"/>
          </a:xfrm>
        </p:spPr>
      </p:pic>
    </p:spTree>
    <p:extLst>
      <p:ext uri="{BB962C8B-B14F-4D97-AF65-F5344CB8AC3E}">
        <p14:creationId xmlns:p14="http://schemas.microsoft.com/office/powerpoint/2010/main" val="123870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22" y="1052513"/>
            <a:ext cx="3410555" cy="5113337"/>
          </a:xfrm>
        </p:spPr>
      </p:pic>
    </p:spTree>
    <p:extLst>
      <p:ext uri="{BB962C8B-B14F-4D97-AF65-F5344CB8AC3E}">
        <p14:creationId xmlns:p14="http://schemas.microsoft.com/office/powerpoint/2010/main" val="3486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 to Open </a:t>
            </a:r>
            <a:r>
              <a:rPr lang="en-US" altLang="zh-TW" dirty="0"/>
              <a:t>Images </a:t>
            </a:r>
            <a:r>
              <a:rPr lang="en-US" altLang="zh-TW" dirty="0" smtClean="0"/>
              <a:t>Dataset V4</a:t>
            </a:r>
          </a:p>
          <a:p>
            <a:r>
              <a:rPr lang="en-US" altLang="zh-TW" dirty="0" smtClean="0"/>
              <a:t>How to download dataset</a:t>
            </a:r>
          </a:p>
          <a:p>
            <a:pPr lvl="1"/>
            <a:r>
              <a:rPr lang="en-US" altLang="zh-TW" dirty="0" smtClean="0"/>
              <a:t>Google cloud SDK</a:t>
            </a:r>
          </a:p>
          <a:p>
            <a:pPr lvl="1"/>
            <a:r>
              <a:rPr lang="en-US" altLang="zh-TW" dirty="0" smtClean="0"/>
              <a:t>SDK installation </a:t>
            </a:r>
          </a:p>
          <a:p>
            <a:pPr lvl="1"/>
            <a:r>
              <a:rPr lang="en-US" altLang="zh-TW" dirty="0" smtClean="0"/>
              <a:t>Download dataset</a:t>
            </a:r>
          </a:p>
          <a:p>
            <a:r>
              <a:rPr lang="en-US" altLang="zh-TW" dirty="0" smtClean="0"/>
              <a:t>A training example</a:t>
            </a:r>
          </a:p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41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0" y="967827"/>
            <a:ext cx="6894635" cy="5170976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0" y="983851"/>
            <a:ext cx="6894635" cy="51709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0" y="978720"/>
            <a:ext cx="6894635" cy="51709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0" y="978720"/>
            <a:ext cx="6894635" cy="51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Real Time Testing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Device </a:t>
            </a:r>
          </a:p>
          <a:p>
            <a:pPr lvl="1"/>
            <a:r>
              <a:rPr lang="en-US" altLang="zh-TW" dirty="0"/>
              <a:t>CPU: i7-6700HQ</a:t>
            </a:r>
          </a:p>
          <a:p>
            <a:pPr lvl="1"/>
            <a:r>
              <a:rPr lang="en-US" altLang="zh-TW" dirty="0"/>
              <a:t>GPU: GTX 1060 3GB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Result</a:t>
            </a:r>
          </a:p>
          <a:p>
            <a:pPr lvl="1"/>
            <a:r>
              <a:rPr lang="en-US" altLang="zh-TW" dirty="0" smtClean="0"/>
              <a:t>Full YOLO: 19fps @ 640x480 resolution</a:t>
            </a:r>
          </a:p>
          <a:p>
            <a:pPr lvl="1"/>
            <a:r>
              <a:rPr lang="en-US" altLang="zh-TW" dirty="0" smtClean="0"/>
              <a:t>Tiny </a:t>
            </a:r>
            <a:r>
              <a:rPr lang="en-US" altLang="zh-TW" dirty="0"/>
              <a:t>YOLO: </a:t>
            </a:r>
            <a:r>
              <a:rPr lang="en-US" altLang="zh-TW" dirty="0" smtClean="0"/>
              <a:t>30fps </a:t>
            </a:r>
            <a:r>
              <a:rPr lang="en-US" altLang="zh-TW" dirty="0"/>
              <a:t>@ 640x480 resolution</a:t>
            </a:r>
          </a:p>
          <a:p>
            <a:pPr lvl="1"/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122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Open </a:t>
            </a:r>
            <a:r>
              <a:rPr lang="en-US" altLang="zh-TW" dirty="0" smtClean="0"/>
              <a:t>Images Dataset V4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Website:</a:t>
            </a:r>
          </a:p>
          <a:p>
            <a:pPr lvl="1"/>
            <a:r>
              <a:rPr lang="en-US" altLang="zh-TW" sz="1600" dirty="0" smtClean="0">
                <a:hlinkClick r:id="rId2"/>
              </a:rPr>
              <a:t>https</a:t>
            </a:r>
            <a:r>
              <a:rPr lang="en-US" altLang="zh-TW" sz="1600" dirty="0">
                <a:hlinkClick r:id="rId2"/>
              </a:rPr>
              <a:t>://</a:t>
            </a:r>
            <a:r>
              <a:rPr lang="en-US" altLang="zh-TW" sz="1600" dirty="0" smtClean="0">
                <a:hlinkClick r:id="rId2"/>
              </a:rPr>
              <a:t>storage.googleapis.com/openimages/web/index.html</a:t>
            </a:r>
            <a:endParaRPr lang="en-US" altLang="zh-TW" sz="1600" dirty="0" smtClean="0"/>
          </a:p>
          <a:p>
            <a:pPr lvl="1"/>
            <a:r>
              <a:rPr lang="en-US" altLang="zh-TW" sz="1600" dirty="0">
                <a:hlinkClick r:id="rId3"/>
              </a:rPr>
              <a:t>https://</a:t>
            </a:r>
            <a:r>
              <a:rPr lang="en-US" altLang="zh-TW" sz="1600" dirty="0" smtClean="0">
                <a:hlinkClick r:id="rId3"/>
              </a:rPr>
              <a:t>github.com/openimages/dataset</a:t>
            </a:r>
            <a:endParaRPr lang="en-US" altLang="zh-TW" sz="1600" dirty="0" smtClean="0"/>
          </a:p>
          <a:p>
            <a:pPr lvl="1"/>
            <a:endParaRPr lang="zh-TW" altLang="en-US" sz="1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1" y="2262938"/>
            <a:ext cx="8499489" cy="390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4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Open </a:t>
            </a:r>
            <a:r>
              <a:rPr lang="en-US" altLang="zh-TW" dirty="0" smtClean="0"/>
              <a:t>Images Dataset V4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An open source dataset create by Google.</a:t>
            </a:r>
          </a:p>
          <a:p>
            <a:r>
              <a:rPr lang="en-US" altLang="zh-TW" sz="2000" dirty="0" smtClean="0"/>
              <a:t>It contains 9 million image-level labeled images with 7,186 trainable classes.</a:t>
            </a:r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en-US" altLang="zh-TW" sz="2000" dirty="0"/>
              <a:t>For </a:t>
            </a:r>
            <a:r>
              <a:rPr lang="en-US" altLang="zh-TW" sz="2000" dirty="0" smtClean="0"/>
              <a:t>bounding boxes, there are 1.7 </a:t>
            </a:r>
            <a:r>
              <a:rPr lang="en-US" altLang="zh-TW" sz="2000" dirty="0"/>
              <a:t>million </a:t>
            </a:r>
            <a:r>
              <a:rPr lang="en-US" altLang="zh-TW" sz="2000" dirty="0" smtClean="0"/>
              <a:t>images annotated with total 14.7 million bounding boxes which split into 600 classes.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1" y="1834069"/>
            <a:ext cx="7876698" cy="19500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1" y="4771614"/>
            <a:ext cx="8425229" cy="14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Open </a:t>
            </a:r>
            <a:r>
              <a:rPr lang="en-US" altLang="zh-TW" dirty="0"/>
              <a:t>Images Dataset V4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Class hierarchy for </a:t>
            </a:r>
            <a:r>
              <a:rPr lang="en-US" altLang="zh-TW" dirty="0" err="1" smtClean="0"/>
              <a:t>boxable</a:t>
            </a:r>
            <a:r>
              <a:rPr lang="en-US" altLang="zh-TW" dirty="0" smtClean="0"/>
              <a:t> classes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Every class in open image dataset has its correspond code name.</a:t>
            </a:r>
          </a:p>
          <a:p>
            <a:pPr lvl="1"/>
            <a:r>
              <a:rPr lang="en-US" altLang="zh-TW" sz="1600" dirty="0" smtClean="0"/>
              <a:t>Code name table: </a:t>
            </a:r>
            <a:r>
              <a:rPr lang="en-US" altLang="zh-TW" sz="1600" dirty="0" smtClean="0">
                <a:hlinkClick r:id="rId2"/>
              </a:rPr>
              <a:t>https</a:t>
            </a:r>
            <a:r>
              <a:rPr lang="en-US" altLang="zh-TW" sz="1600" dirty="0">
                <a:hlinkClick r:id="rId2"/>
              </a:rPr>
              <a:t>://</a:t>
            </a:r>
            <a:r>
              <a:rPr lang="en-US" altLang="zh-TW" sz="1600" dirty="0" smtClean="0">
                <a:hlinkClick r:id="rId2"/>
              </a:rPr>
              <a:t>github.com/openimages/dataset/blob/master/dict.csv</a:t>
            </a:r>
            <a:endParaRPr lang="en-US" altLang="zh-TW" sz="1600" dirty="0" smtClean="0"/>
          </a:p>
          <a:p>
            <a:pPr lvl="1"/>
            <a:endParaRPr lang="zh-TW" altLang="en-US" sz="1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Advanced Reliable Systems (ARES) Lab.</a:t>
            </a:r>
            <a:endParaRPr lang="en-US" altLang="zh-TW" b="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502" y="1542266"/>
            <a:ext cx="3663741" cy="36552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383698" y="2004493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Ex: entity-&gt;plant-&gt;flower-&gt;sunflower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801" y="3944140"/>
            <a:ext cx="4572001" cy="117999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383698" y="3614600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Ex: entity-&gt;person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2696870"/>
            <a:ext cx="40671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7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How to download dataset - Google Cloud SDK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Open Image Dataset is stored at Google Cloud Platform.</a:t>
            </a:r>
          </a:p>
          <a:p>
            <a:r>
              <a:rPr lang="en-US" altLang="zh-TW" sz="2400" dirty="0" smtClean="0"/>
              <a:t>Use Google Cloud SDK to access it.</a:t>
            </a:r>
          </a:p>
          <a:p>
            <a:pPr lvl="1"/>
            <a:r>
              <a:rPr lang="en-US" altLang="zh-TW" sz="2000" dirty="0" smtClean="0"/>
              <a:t>A Linux like command line API to program and control your cloud storage.</a:t>
            </a:r>
          </a:p>
          <a:p>
            <a:pPr lvl="1"/>
            <a:r>
              <a:rPr lang="en-US" altLang="zh-TW" sz="2000" dirty="0" smtClean="0"/>
              <a:t>Uses python 2 as computing language.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1026" name="Picture 2" descr="ç¸éåç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89" y="3004841"/>
            <a:ext cx="3933621" cy="31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How to download dataset – SDK Installation (1/2)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Installing Google Cloud SDK</a:t>
            </a:r>
          </a:p>
          <a:p>
            <a:pPr lvl="1"/>
            <a:r>
              <a:rPr lang="en-US" altLang="zh-TW" sz="1600" dirty="0">
                <a:hlinkClick r:id="rId2"/>
              </a:rPr>
              <a:t>https://cloud.google.com/sdk/downloads?authuser=2&amp;hl=zh-tw</a:t>
            </a:r>
            <a:endParaRPr lang="en-US" altLang="zh-TW" sz="1600" dirty="0"/>
          </a:p>
          <a:p>
            <a:pPr lvl="1"/>
            <a:r>
              <a:rPr lang="en-US" altLang="zh-TW" sz="1600" dirty="0">
                <a:hlinkClick r:id="rId3"/>
              </a:rPr>
              <a:t>https://cloud.google.com/sdk/docs/initializing</a:t>
            </a:r>
            <a:endParaRPr lang="en-US" altLang="zh-TW" sz="1600" dirty="0"/>
          </a:p>
          <a:p>
            <a:r>
              <a:rPr lang="en-US" altLang="zh-TW" sz="2000" dirty="0" smtClean="0"/>
              <a:t>Must check the “Bundled Python” and “Cloud Tools for PowerShell” options during installation.</a:t>
            </a:r>
            <a:endParaRPr lang="en-US" altLang="zh-TW" sz="2000" dirty="0"/>
          </a:p>
          <a:p>
            <a:endParaRPr lang="en-US" altLang="zh-TW" sz="2400" dirty="0" smtClean="0"/>
          </a:p>
          <a:p>
            <a:pPr lvl="1"/>
            <a:endParaRPr lang="en-US" altLang="zh-TW" sz="16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14878"/>
          <a:stretch/>
        </p:blipFill>
        <p:spPr>
          <a:xfrm>
            <a:off x="1646769" y="2709657"/>
            <a:ext cx="5435674" cy="34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1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How to download dataset – SDK Installation </a:t>
            </a:r>
            <a:r>
              <a:rPr lang="en-US" altLang="zh-TW" sz="3200" dirty="0" smtClean="0"/>
              <a:t>(2/2</a:t>
            </a:r>
            <a:r>
              <a:rPr lang="en-US" altLang="zh-TW" sz="3200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Follow all the </a:t>
            </a:r>
            <a:r>
              <a:rPr lang="en-US" altLang="zh-TW" sz="2400" dirty="0" err="1" smtClean="0"/>
              <a:t>instuction</a:t>
            </a:r>
            <a:r>
              <a:rPr lang="en-US" altLang="zh-TW" sz="2400" dirty="0" smtClean="0"/>
              <a:t> that the installation wizard tell you.</a:t>
            </a:r>
          </a:p>
          <a:p>
            <a:pPr lvl="1"/>
            <a:r>
              <a:rPr lang="en-US" altLang="zh-TW" sz="2000" dirty="0"/>
              <a:t>Here is a example of how to install.</a:t>
            </a:r>
            <a:endParaRPr lang="en-US" altLang="zh-TW" sz="2000" dirty="0">
              <a:hlinkClick r:id="rId2"/>
            </a:endParaRPr>
          </a:p>
          <a:p>
            <a:pPr lvl="1"/>
            <a:r>
              <a:rPr lang="en-US" altLang="zh-TW" sz="2000" dirty="0">
                <a:hlinkClick r:id="rId2"/>
              </a:rPr>
              <a:t>https://ephrain.net/gcp-%E4%BD%BF%E7%94%A8-gcloud-%E9%80%A3%E7%B7%9A%E5%88%B0-google-cloud-platform-%E4%B8%8A%E7%9A%84-vm</a:t>
            </a:r>
            <a:r>
              <a:rPr lang="en-US" altLang="zh-TW" sz="2000" dirty="0" smtClean="0">
                <a:hlinkClick r:id="rId2"/>
              </a:rPr>
              <a:t>/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Finish the initialization process.</a:t>
            </a:r>
          </a:p>
          <a:p>
            <a:pPr lvl="1"/>
            <a:r>
              <a:rPr lang="en-US" altLang="zh-TW" sz="2000" dirty="0" smtClean="0"/>
              <a:t>It’s not necessary to start a new cloud platform project, we just need cloud SDK as tool to download dataset.</a:t>
            </a:r>
            <a:endParaRPr lang="en-US" altLang="zh-TW" sz="2000" dirty="0"/>
          </a:p>
          <a:p>
            <a:r>
              <a:rPr lang="en-US" altLang="zh-TW" sz="2400" dirty="0" smtClean="0"/>
              <a:t>It is suggested that using NCU G-suite(@g.ncu.edu.tw) account as the cloud SDK account.</a:t>
            </a:r>
          </a:p>
          <a:p>
            <a:pPr lvl="1"/>
            <a:r>
              <a:rPr lang="en-US" altLang="zh-TW" sz="2000" dirty="0">
                <a:hlinkClick r:id="rId3"/>
              </a:rPr>
              <a:t>https://googleapp.ncu.edu.tw/GoogleApps</a:t>
            </a:r>
            <a:r>
              <a:rPr lang="en-US" altLang="zh-TW" sz="2000" dirty="0" smtClean="0">
                <a:hlinkClick r:id="rId3"/>
              </a:rPr>
              <a:t>/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It’s business account with unlimited cloud storage space.</a:t>
            </a:r>
            <a:endParaRPr lang="en-US" altLang="zh-TW" sz="2000" dirty="0"/>
          </a:p>
          <a:p>
            <a:endParaRPr lang="en-US" altLang="zh-TW" sz="2400" dirty="0" smtClean="0"/>
          </a:p>
          <a:p>
            <a:pPr marL="471487" lvl="1" indent="0">
              <a:buNone/>
            </a:pPr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16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627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How to download dataset – </a:t>
            </a:r>
            <a:r>
              <a:rPr lang="en-US" altLang="zh-TW" sz="3200" dirty="0" smtClean="0"/>
              <a:t>Download 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Go to CVDF(common Visual Data Foundation) website.</a:t>
            </a:r>
          </a:p>
          <a:p>
            <a:r>
              <a:rPr lang="en-US" altLang="zh-TW" sz="2400" dirty="0" smtClean="0"/>
              <a:t>Apply for usage of open image dataset.</a:t>
            </a:r>
          </a:p>
          <a:p>
            <a:pPr lvl="1"/>
            <a:r>
              <a:rPr lang="en-US" altLang="zh-TW" sz="2000" dirty="0">
                <a:hlinkClick r:id="rId2"/>
              </a:rPr>
              <a:t>http://</a:t>
            </a:r>
            <a:r>
              <a:rPr lang="en-US" altLang="zh-TW" sz="2000" dirty="0" smtClean="0">
                <a:hlinkClick r:id="rId2"/>
              </a:rPr>
              <a:t>www.cvdfoundation.org/datasets/open-images-dataset/signup.html</a:t>
            </a:r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Advanced Reliable Systems (ARES) Lab.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0F922-6757-447B-A4FA-BD5EB43482A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34" y="2728050"/>
            <a:ext cx="5975653" cy="34378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128059" y="4912823"/>
            <a:ext cx="34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National Central University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586872" y="5427629"/>
            <a:ext cx="221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academia research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6540655"/>
      </p:ext>
    </p:extLst>
  </p:cSld>
  <p:clrMapOvr>
    <a:masterClrMapping/>
  </p:clrMapOvr>
</p:sld>
</file>

<file path=ppt/theme/theme1.xml><?xml version="1.0" encoding="utf-8"?>
<a:theme xmlns:a="http://schemas.openxmlformats.org/drawingml/2006/main" name="ares_ini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ares_ini</Template>
  <TotalTime>13709</TotalTime>
  <Words>751</Words>
  <Application>Microsoft Office PowerPoint</Application>
  <PresentationFormat>如螢幕大小 (4:3)</PresentationFormat>
  <Paragraphs>199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新細明體</vt:lpstr>
      <vt:lpstr>標楷體</vt:lpstr>
      <vt:lpstr>Arial</vt:lpstr>
      <vt:lpstr>Calibri</vt:lpstr>
      <vt:lpstr>Times New Roman</vt:lpstr>
      <vt:lpstr>Verdana</vt:lpstr>
      <vt:lpstr>Wingdings</vt:lpstr>
      <vt:lpstr>ares_ini</vt:lpstr>
      <vt:lpstr>Open Image Dataset Tutorial </vt:lpstr>
      <vt:lpstr>Outline</vt:lpstr>
      <vt:lpstr>Introduction to Open Images Dataset V4</vt:lpstr>
      <vt:lpstr>Introduction to Open Images Dataset V4</vt:lpstr>
      <vt:lpstr>Introduction to Open Images Dataset V4</vt:lpstr>
      <vt:lpstr>How to download dataset - Google Cloud SDK</vt:lpstr>
      <vt:lpstr>How to download dataset – SDK Installation (1/2) </vt:lpstr>
      <vt:lpstr>How to download dataset – SDK Installation (2/2)</vt:lpstr>
      <vt:lpstr>How to download dataset – Download (1/3)</vt:lpstr>
      <vt:lpstr>How to download dataset – Download (2/3)</vt:lpstr>
      <vt:lpstr>How to download dataset – Download (3/3)</vt:lpstr>
      <vt:lpstr>Training</vt:lpstr>
      <vt:lpstr>Training</vt:lpstr>
      <vt:lpstr>Test Result</vt:lpstr>
      <vt:lpstr>Test Result</vt:lpstr>
      <vt:lpstr>Test Result</vt:lpstr>
      <vt:lpstr>Test Result</vt:lpstr>
      <vt:lpstr>Test Result</vt:lpstr>
      <vt:lpstr>Test Result</vt:lpstr>
      <vt:lpstr>Test Result</vt:lpstr>
      <vt:lpstr>Test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George Tien</dc:creator>
  <cp:lastModifiedBy>areslab007</cp:lastModifiedBy>
  <cp:revision>1507</cp:revision>
  <dcterms:created xsi:type="dcterms:W3CDTF">2013-10-03T06:11:57Z</dcterms:created>
  <dcterms:modified xsi:type="dcterms:W3CDTF">2018-08-21T03:22:03Z</dcterms:modified>
</cp:coreProperties>
</file>